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74" r:id="rId8"/>
    <p:sldId id="264" r:id="rId9"/>
    <p:sldId id="263" r:id="rId10"/>
    <p:sldId id="270" r:id="rId11"/>
    <p:sldId id="265" r:id="rId12"/>
    <p:sldId id="267" r:id="rId13"/>
    <p:sldId id="271" r:id="rId14"/>
    <p:sldId id="272" r:id="rId15"/>
    <p:sldId id="273" r:id="rId16"/>
    <p:sldId id="269" r:id="rId17"/>
    <p:sldId id="266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orient="horz" pos="4201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2880">
          <p15:clr>
            <a:srgbClr val="A4A3A4"/>
          </p15:clr>
        </p15:guide>
        <p15:guide id="5" pos="46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A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6" d="100"/>
          <a:sy n="86" d="100"/>
        </p:scale>
        <p:origin x="1524" y="60"/>
      </p:cViewPr>
      <p:guideLst>
        <p:guide orient="horz" pos="2069"/>
        <p:guide orient="horz" pos="4201"/>
        <p:guide orient="horz" pos="3521"/>
        <p:guide pos="2880"/>
        <p:guide pos="46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18839-7370-41CC-B1D7-E255CDF917B8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834B4-3385-452C-9E48-B24A6CD990B9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834B4-3385-452C-9E48-B24A6CD990B9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834B4-3385-452C-9E48-B24A6CD990B9}" type="slidenum">
              <a:rPr lang="es-ES" smtClean="0"/>
              <a:t>13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8C1AB-EB18-4909-805E-4E9D812AE79F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922E-06B7-495E-A905-9D0359F8276E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pexels-photo (1).jpg"/>
          <p:cNvPicPr>
            <a:picLocks noChangeAspect="1"/>
          </p:cNvPicPr>
          <p:nvPr/>
        </p:nvPicPr>
        <p:blipFill>
          <a:blip r:embed="rId2" cstate="print">
            <a:lum bright="-10000"/>
            <a:grayscl/>
          </a:blip>
          <a:srcRect l="7291" r="2431"/>
          <a:stretch>
            <a:fillRect/>
          </a:stretch>
        </p:blipFill>
        <p:spPr>
          <a:xfrm>
            <a:off x="-142908" y="0"/>
            <a:ext cx="9286908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Radiografía </a:t>
            </a:r>
            <a:r>
              <a:rPr lang="es-ES" b="1" dirty="0" smtClean="0">
                <a:solidFill>
                  <a:schemeClr val="bg1"/>
                </a:solidFill>
              </a:rPr>
              <a:t>de </a:t>
            </a:r>
            <a:r>
              <a:rPr lang="es-ES" b="1" dirty="0">
                <a:solidFill>
                  <a:schemeClr val="bg1"/>
                </a:solidFill>
              </a:rPr>
              <a:t>la situación </a:t>
            </a:r>
            <a:r>
              <a:rPr lang="es-ES" b="1" dirty="0" smtClean="0">
                <a:solidFill>
                  <a:schemeClr val="bg1"/>
                </a:solidFill>
              </a:rPr>
              <a:t>del </a:t>
            </a:r>
            <a:r>
              <a:rPr lang="es-ES" b="1" dirty="0">
                <a:solidFill>
                  <a:srgbClr val="6BA536"/>
                </a:solidFill>
              </a:rPr>
              <a:t>empleo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smtClean="0">
                <a:solidFill>
                  <a:schemeClr val="bg1"/>
                </a:solidFill>
              </a:rPr>
              <a:t>en </a:t>
            </a:r>
            <a:r>
              <a:rPr lang="es-ES" b="1" dirty="0">
                <a:solidFill>
                  <a:schemeClr val="bg1"/>
                </a:solidFill>
              </a:rPr>
              <a:t>titulaciones de </a:t>
            </a:r>
            <a:r>
              <a:rPr lang="es-ES" b="1" dirty="0">
                <a:solidFill>
                  <a:srgbClr val="6BA536"/>
                </a:solidFill>
              </a:rPr>
              <a:t>FP</a:t>
            </a:r>
            <a:endParaRPr lang="es-ES" dirty="0">
              <a:solidFill>
                <a:srgbClr val="6BA536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85720" y="5857892"/>
            <a:ext cx="6400800" cy="1752600"/>
          </a:xfrm>
        </p:spPr>
        <p:txBody>
          <a:bodyPr>
            <a:norm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Jorge Guelbenzu, Director General</a:t>
            </a:r>
            <a:endParaRPr lang="es-ES" sz="2000" dirty="0">
              <a:solidFill>
                <a:schemeClr val="bg1"/>
              </a:solidFill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4143372" y="3713164"/>
            <a:ext cx="3786214" cy="1588"/>
          </a:xfrm>
          <a:prstGeom prst="line">
            <a:avLst/>
          </a:prstGeom>
          <a:ln w="101600">
            <a:solidFill>
              <a:srgbClr val="6B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8 Imagen" descr="logo-blanco-transparente-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8" y="5715016"/>
            <a:ext cx="1983759" cy="576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Cómo gestionar a los altos cargos de una empresa.jpg"/>
          <p:cNvPicPr>
            <a:picLocks noChangeAspect="1"/>
          </p:cNvPicPr>
          <p:nvPr/>
        </p:nvPicPr>
        <p:blipFill>
          <a:blip r:embed="rId2" cstate="print">
            <a:lum bright="-10000"/>
            <a:grayscl/>
          </a:blip>
          <a:srcRect r="7639"/>
          <a:stretch>
            <a:fillRect/>
          </a:stretch>
        </p:blipFill>
        <p:spPr>
          <a:xfrm>
            <a:off x="-71470" y="0"/>
            <a:ext cx="9501222" cy="6858000"/>
          </a:xfrm>
          <a:prstGeom prst="rect">
            <a:avLst/>
          </a:prstGeom>
        </p:spPr>
      </p:pic>
      <p:sp>
        <p:nvSpPr>
          <p:cNvPr id="16" name="15 Rectángulo"/>
          <p:cNvSpPr/>
          <p:nvPr/>
        </p:nvSpPr>
        <p:spPr>
          <a:xfrm>
            <a:off x="417910" y="1643050"/>
            <a:ext cx="2490788" cy="327025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INFORMÁTICA</a:t>
            </a: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E INTERNET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>
                <a:solidFill>
                  <a:srgbClr val="6BA536"/>
                </a:solidFill>
                <a:latin typeface="Arial"/>
                <a:cs typeface="Arial"/>
              </a:rPr>
              <a:t>11,28</a:t>
            </a: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%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3326608" y="1643050"/>
            <a:ext cx="2490787" cy="3270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SERVICIOS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>
                <a:solidFill>
                  <a:srgbClr val="6BA536"/>
                </a:solidFill>
                <a:latin typeface="Arial"/>
                <a:cs typeface="Arial"/>
              </a:rPr>
              <a:t>9,04</a:t>
            </a: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%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235305" y="1643050"/>
            <a:ext cx="2490787" cy="3270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INDUSTRIAL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>
                <a:solidFill>
                  <a:srgbClr val="6BA536"/>
                </a:solidFill>
                <a:latin typeface="Arial"/>
                <a:cs typeface="Arial"/>
              </a:rPr>
              <a:t>8,27</a:t>
            </a: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%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SECTORES</a:t>
            </a:r>
            <a:endParaRPr lang="es-ES" b="1" dirty="0"/>
          </a:p>
        </p:txBody>
      </p:sp>
      <p:pic>
        <p:nvPicPr>
          <p:cNvPr id="7170" name="Picture 2" descr="C:\Users\cjaen\Downloads\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1857364"/>
            <a:ext cx="857256" cy="857256"/>
          </a:xfrm>
          <a:prstGeom prst="rect">
            <a:avLst/>
          </a:prstGeom>
          <a:noFill/>
        </p:spPr>
      </p:pic>
      <p:pic>
        <p:nvPicPr>
          <p:cNvPr id="7171" name="Picture 3" descr="C:\Users\cjaen\Downloads\customer-servi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7653" y="1928802"/>
            <a:ext cx="928694" cy="928694"/>
          </a:xfrm>
          <a:prstGeom prst="rect">
            <a:avLst/>
          </a:prstGeom>
          <a:noFill/>
        </p:spPr>
      </p:pic>
      <p:pic>
        <p:nvPicPr>
          <p:cNvPr id="7173" name="Picture 5" descr="C:\Users\cjaen\Downloads\pollu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5924" y="1756509"/>
            <a:ext cx="1029549" cy="1029549"/>
          </a:xfrm>
          <a:prstGeom prst="rect">
            <a:avLst/>
          </a:prstGeom>
          <a:noFill/>
        </p:spPr>
      </p:pic>
      <p:sp>
        <p:nvSpPr>
          <p:cNvPr id="18" name="17 Triángulo isósceles"/>
          <p:cNvSpPr/>
          <p:nvPr/>
        </p:nvSpPr>
        <p:spPr>
          <a:xfrm>
            <a:off x="792000" y="4464000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978728" y="4407107"/>
            <a:ext cx="15658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cs typeface="Arial"/>
              </a:rPr>
              <a:t>Aumenta un 173%</a:t>
            </a:r>
            <a:endParaRPr lang="es-ES" sz="1400" dirty="0"/>
          </a:p>
        </p:txBody>
      </p:sp>
      <p:sp>
        <p:nvSpPr>
          <p:cNvPr id="24" name="23 Rectángulo"/>
          <p:cNvSpPr/>
          <p:nvPr/>
        </p:nvSpPr>
        <p:spPr>
          <a:xfrm>
            <a:off x="3926256" y="4407107"/>
            <a:ext cx="1525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cs typeface="Arial"/>
              </a:rPr>
              <a:t>Aumenta un 104%</a:t>
            </a:r>
            <a:endParaRPr lang="es-ES" sz="1400" dirty="0"/>
          </a:p>
        </p:txBody>
      </p:sp>
      <p:sp>
        <p:nvSpPr>
          <p:cNvPr id="25" name="24 Triángulo isósceles"/>
          <p:cNvSpPr/>
          <p:nvPr/>
        </p:nvSpPr>
        <p:spPr>
          <a:xfrm>
            <a:off x="3714744" y="4464000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Triángulo isósceles"/>
          <p:cNvSpPr/>
          <p:nvPr/>
        </p:nvSpPr>
        <p:spPr>
          <a:xfrm rot="10800000">
            <a:off x="6643703" y="4500570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Rectángulo"/>
          <p:cNvSpPr/>
          <p:nvPr/>
        </p:nvSpPr>
        <p:spPr>
          <a:xfrm>
            <a:off x="6929455" y="4407107"/>
            <a:ext cx="1521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cs typeface="Arial"/>
              </a:rPr>
              <a:t>Desciende un 24%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1357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Rectángulo"/>
          <p:cNvSpPr/>
          <p:nvPr/>
        </p:nvSpPr>
        <p:spPr>
          <a:xfrm>
            <a:off x="-1714544" y="428604"/>
            <a:ext cx="1307312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b="1" dirty="0" smtClean="0">
                <a:solidFill>
                  <a:schemeClr val="bg1"/>
                </a:solidFill>
              </a:rPr>
              <a:t>34%</a:t>
            </a:r>
            <a:r>
              <a:rPr lang="es-ES" sz="2400" b="1" dirty="0" smtClean="0">
                <a:solidFill>
                  <a:schemeClr val="bg1"/>
                </a:solidFill>
              </a:rPr>
              <a:t>  </a:t>
            </a:r>
            <a:r>
              <a:rPr lang="es-ES" sz="2400" dirty="0" smtClean="0">
                <a:solidFill>
                  <a:schemeClr val="bg1"/>
                </a:solidFill>
              </a:rPr>
              <a:t>de las ofertas NO especifican la </a:t>
            </a:r>
            <a:r>
              <a:rPr lang="es-ES" sz="2400" b="1" dirty="0" smtClean="0">
                <a:solidFill>
                  <a:schemeClr val="bg1"/>
                </a:solidFill>
              </a:rPr>
              <a:t>familia profesional</a:t>
            </a:r>
            <a:endParaRPr lang="es-ES" dirty="0" smtClean="0">
              <a:solidFill>
                <a:schemeClr val="bg1"/>
              </a:solidFill>
            </a:endParaRP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sz="5400" b="1" dirty="0" smtClean="0">
                <a:solidFill>
                  <a:schemeClr val="bg1"/>
                </a:solidFill>
              </a:rPr>
              <a:t>Grado Medio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0" y="0"/>
            <a:ext cx="2714612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FAMILIAS PROFESIONALES</a:t>
            </a:r>
            <a:endParaRPr lang="es-ES" b="1" dirty="0"/>
          </a:p>
        </p:txBody>
      </p:sp>
      <p:sp>
        <p:nvSpPr>
          <p:cNvPr id="6" name="5 Rectángulo"/>
          <p:cNvSpPr/>
          <p:nvPr/>
        </p:nvSpPr>
        <p:spPr>
          <a:xfrm>
            <a:off x="6215074" y="62029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 smtClean="0">
                <a:solidFill>
                  <a:srgbClr val="6BA536"/>
                </a:solidFill>
              </a:rPr>
              <a:t>0,75% </a:t>
            </a:r>
            <a:r>
              <a:rPr lang="es-ES" dirty="0" smtClean="0"/>
              <a:t>Imagen Personal</a:t>
            </a:r>
            <a:endParaRPr lang="es-ES" sz="2000" b="1" dirty="0">
              <a:solidFill>
                <a:srgbClr val="6BA536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214414" y="1916660"/>
            <a:ext cx="3358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smtClean="0">
                <a:solidFill>
                  <a:srgbClr val="6BA536"/>
                </a:solidFill>
              </a:rPr>
              <a:t>12,36% </a:t>
            </a:r>
            <a:r>
              <a:rPr lang="es-ES" dirty="0" smtClean="0"/>
              <a:t>Administración y Gestión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214414" y="2773916"/>
            <a:ext cx="3497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6BA536"/>
                </a:solidFill>
              </a:rPr>
              <a:t>9,64% </a:t>
            </a:r>
            <a:r>
              <a:rPr lang="es-ES" dirty="0" smtClean="0"/>
              <a:t>Informática y Comunicación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214414" y="3631172"/>
            <a:ext cx="2957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6BA536"/>
                </a:solidFill>
              </a:rPr>
              <a:t>9,21</a:t>
            </a:r>
            <a:r>
              <a:rPr lang="es-ES" sz="2000" b="1" dirty="0" smtClean="0">
                <a:solidFill>
                  <a:srgbClr val="6BA536"/>
                </a:solidFill>
              </a:rPr>
              <a:t>%  </a:t>
            </a:r>
            <a:r>
              <a:rPr lang="es-ES" dirty="0" smtClean="0"/>
              <a:t>Fabricación Mecánica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1214414" y="4488428"/>
            <a:ext cx="3276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6BA536"/>
                </a:solidFill>
              </a:rPr>
              <a:t>8,69</a:t>
            </a:r>
            <a:r>
              <a:rPr lang="es-ES" sz="2000" b="1" dirty="0" smtClean="0">
                <a:solidFill>
                  <a:srgbClr val="6BA536"/>
                </a:solidFill>
              </a:rPr>
              <a:t>% </a:t>
            </a:r>
            <a:r>
              <a:rPr lang="es-ES" dirty="0" smtClean="0"/>
              <a:t> Electricidad y Electrónica</a:t>
            </a:r>
            <a:endParaRPr lang="es-ES" dirty="0"/>
          </a:p>
        </p:txBody>
      </p:sp>
      <p:sp>
        <p:nvSpPr>
          <p:cNvPr id="14" name="13 Rectángulo"/>
          <p:cNvSpPr/>
          <p:nvPr/>
        </p:nvSpPr>
        <p:spPr>
          <a:xfrm>
            <a:off x="1214414" y="5345684"/>
            <a:ext cx="294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rgbClr val="6BA536"/>
                </a:solidFill>
              </a:rPr>
              <a:t>5,92% </a:t>
            </a:r>
            <a:r>
              <a:rPr lang="es-ES" dirty="0" smtClean="0"/>
              <a:t>Comercio y Marketing</a:t>
            </a:r>
            <a:endParaRPr lang="es-ES" dirty="0"/>
          </a:p>
        </p:txBody>
      </p:sp>
      <p:sp>
        <p:nvSpPr>
          <p:cNvPr id="15" name="14 Rectángulo"/>
          <p:cNvSpPr/>
          <p:nvPr/>
        </p:nvSpPr>
        <p:spPr>
          <a:xfrm>
            <a:off x="1214414" y="6202940"/>
            <a:ext cx="3122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6BA536"/>
                </a:solidFill>
              </a:rPr>
              <a:t>4,30% </a:t>
            </a:r>
            <a:r>
              <a:rPr lang="es-ES" dirty="0" smtClean="0"/>
              <a:t>Instalación y </a:t>
            </a:r>
            <a:r>
              <a:rPr lang="es-ES" dirty="0" err="1" smtClean="0"/>
              <a:t>Mantenim</a:t>
            </a:r>
            <a:r>
              <a:rPr lang="es-ES" dirty="0" smtClean="0"/>
              <a:t>. </a:t>
            </a:r>
            <a:endParaRPr lang="es-ES" sz="2000" b="1" dirty="0">
              <a:solidFill>
                <a:srgbClr val="6BA536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215074" y="2466140"/>
            <a:ext cx="321467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6BA536"/>
                </a:solidFill>
              </a:rPr>
              <a:t>3,22% </a:t>
            </a:r>
            <a:r>
              <a:rPr lang="es-ES" dirty="0" smtClean="0"/>
              <a:t>Transporte y mantenimiento vehículos</a:t>
            </a:r>
            <a:endParaRPr lang="es-ES" dirty="0"/>
          </a:p>
        </p:txBody>
      </p:sp>
      <p:sp>
        <p:nvSpPr>
          <p:cNvPr id="17" name="16 Rectángulo"/>
          <p:cNvSpPr/>
          <p:nvPr/>
        </p:nvSpPr>
        <p:spPr>
          <a:xfrm>
            <a:off x="6072198" y="3631172"/>
            <a:ext cx="2730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6BA536"/>
                </a:solidFill>
              </a:rPr>
              <a:t>2,92% </a:t>
            </a:r>
            <a:r>
              <a:rPr lang="es-ES" dirty="0" smtClean="0"/>
              <a:t>Hostelería y Turismo</a:t>
            </a:r>
            <a:endParaRPr lang="es-ES" sz="2000" b="1" dirty="0">
              <a:solidFill>
                <a:srgbClr val="6BA536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143668" y="4500570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6BA536"/>
                </a:solidFill>
              </a:rPr>
              <a:t>2,88% </a:t>
            </a:r>
            <a:r>
              <a:rPr lang="es-ES" dirty="0" smtClean="0"/>
              <a:t>Sanidad</a:t>
            </a:r>
            <a:endParaRPr lang="es-ES" sz="2000" b="1" dirty="0">
              <a:solidFill>
                <a:srgbClr val="6BA536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6143668" y="5345684"/>
            <a:ext cx="2397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6BA536"/>
                </a:solidFill>
              </a:rPr>
              <a:t>0,78% </a:t>
            </a:r>
            <a:r>
              <a:rPr lang="es-ES" dirty="0" smtClean="0"/>
              <a:t>Diseño Industrial</a:t>
            </a:r>
            <a:endParaRPr lang="es-ES" sz="2000" b="1" dirty="0">
              <a:solidFill>
                <a:srgbClr val="6BA536"/>
              </a:solidFill>
            </a:endParaRPr>
          </a:p>
        </p:txBody>
      </p:sp>
      <p:pic>
        <p:nvPicPr>
          <p:cNvPr id="5125" name="Picture 5" descr="C:\Users\cjaen\Downloads\111567-people-working\png\meeting-explai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6BA536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24601" y="1736695"/>
            <a:ext cx="714375" cy="714375"/>
          </a:xfrm>
          <a:prstGeom prst="rect">
            <a:avLst/>
          </a:prstGeom>
          <a:noFill/>
        </p:spPr>
      </p:pic>
      <p:pic>
        <p:nvPicPr>
          <p:cNvPr id="5126" name="Picture 6" descr="C:\Users\cjaen\Downloads\111567-people-working\png\preparing-mee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07" y="2581251"/>
            <a:ext cx="741363" cy="741363"/>
          </a:xfrm>
          <a:prstGeom prst="rect">
            <a:avLst/>
          </a:prstGeom>
          <a:noFill/>
        </p:spPr>
      </p:pic>
      <p:pic>
        <p:nvPicPr>
          <p:cNvPr id="5128" name="Picture 8" descr="C:\Users\cjaen\Downloads\111567-people-working\png\crushing-grou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457" y="3452795"/>
            <a:ext cx="728663" cy="728663"/>
          </a:xfrm>
          <a:prstGeom prst="rect">
            <a:avLst/>
          </a:prstGeom>
          <a:noFill/>
        </p:spPr>
      </p:pic>
      <p:pic>
        <p:nvPicPr>
          <p:cNvPr id="5129" name="Picture 9" descr="C:\Users\cjaen\Downloads\111567-people-working\png\replace-ti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1448" y="2241547"/>
            <a:ext cx="758825" cy="758825"/>
          </a:xfrm>
          <a:prstGeom prst="rect">
            <a:avLst/>
          </a:prstGeom>
          <a:noFill/>
        </p:spPr>
      </p:pic>
      <p:pic>
        <p:nvPicPr>
          <p:cNvPr id="5130" name="Picture 10" descr="C:\Users\cjaen\Downloads\111567-people-working\png\coffee-brea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3829" y="3216272"/>
            <a:ext cx="754063" cy="754063"/>
          </a:xfrm>
          <a:prstGeom prst="rect">
            <a:avLst/>
          </a:prstGeom>
          <a:noFill/>
        </p:spPr>
      </p:pic>
      <p:pic>
        <p:nvPicPr>
          <p:cNvPr id="5131" name="Picture 11" descr="C:\Users\cjaen\Downloads\111567-people-working\png\office-bo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03829" y="4186236"/>
            <a:ext cx="754063" cy="754063"/>
          </a:xfrm>
          <a:prstGeom prst="rect">
            <a:avLst/>
          </a:prstGeom>
          <a:noFill/>
        </p:spPr>
      </p:pic>
      <p:pic>
        <p:nvPicPr>
          <p:cNvPr id="5132" name="Picture 12" descr="C:\Users\cjaen\Downloads\111567-people-working\png\pulley-machin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03829" y="5156200"/>
            <a:ext cx="754063" cy="754063"/>
          </a:xfrm>
          <a:prstGeom prst="rect">
            <a:avLst/>
          </a:prstGeom>
          <a:noFill/>
        </p:spPr>
      </p:pic>
      <p:pic>
        <p:nvPicPr>
          <p:cNvPr id="5133" name="Picture 13" descr="C:\Users\cjaen\Downloads\111567-people-working\png\manager-with-t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14942" y="6126163"/>
            <a:ext cx="731837" cy="731837"/>
          </a:xfrm>
          <a:prstGeom prst="rect">
            <a:avLst/>
          </a:prstGeom>
          <a:noFill/>
        </p:spPr>
      </p:pic>
      <p:pic>
        <p:nvPicPr>
          <p:cNvPr id="5134" name="Picture 14" descr="C:\Users\cjaen\Downloads\111567-people-working\png\signing-letter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4282" y="5205407"/>
            <a:ext cx="763587" cy="763587"/>
          </a:xfrm>
          <a:prstGeom prst="rect">
            <a:avLst/>
          </a:prstGeom>
          <a:noFill/>
        </p:spPr>
      </p:pic>
      <p:pic>
        <p:nvPicPr>
          <p:cNvPr id="5135" name="Picture 15" descr="C:\Users\cjaen\Downloads\111567-people-working\png\brain-stormin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282" y="4311639"/>
            <a:ext cx="763587" cy="763587"/>
          </a:xfrm>
          <a:prstGeom prst="rect">
            <a:avLst/>
          </a:prstGeom>
          <a:noFill/>
        </p:spPr>
      </p:pic>
      <p:pic>
        <p:nvPicPr>
          <p:cNvPr id="5136" name="Picture 16" descr="C:\Users\cjaen\Downloads\111567-people-working\png\garage-owner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4282" y="6099175"/>
            <a:ext cx="758825" cy="758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 descr="Turnos rotativos en la empresa, ¿son una buena iniciativa.jpg"/>
          <p:cNvPicPr>
            <a:picLocks noChangeAspect="1"/>
          </p:cNvPicPr>
          <p:nvPr/>
        </p:nvPicPr>
        <p:blipFill>
          <a:blip r:embed="rId2">
            <a:grayscl/>
            <a:lum bright="-10000"/>
          </a:blip>
          <a:srcRect r="1106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0" y="0"/>
            <a:ext cx="3286116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CATEGORÍAS PROFESIONALES</a:t>
            </a:r>
            <a:endParaRPr lang="es-ES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5429256" y="571480"/>
            <a:ext cx="1571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3,02%</a:t>
            </a:r>
          </a:p>
          <a:p>
            <a:r>
              <a:rPr lang="es-ES" sz="2400" dirty="0">
                <a:solidFill>
                  <a:schemeClr val="bg1"/>
                </a:solidFill>
              </a:rPr>
              <a:t>Dirección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429256" y="1714488"/>
            <a:ext cx="207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12,8%</a:t>
            </a:r>
          </a:p>
          <a:p>
            <a:r>
              <a:rPr lang="es-ES" sz="2400" dirty="0">
                <a:solidFill>
                  <a:schemeClr val="bg1"/>
                </a:solidFill>
              </a:rPr>
              <a:t>Mandos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429256" y="3214686"/>
            <a:ext cx="207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37,5%</a:t>
            </a:r>
          </a:p>
          <a:p>
            <a:r>
              <a:rPr lang="es-ES" sz="2400" dirty="0">
                <a:solidFill>
                  <a:schemeClr val="bg1"/>
                </a:solidFill>
              </a:rPr>
              <a:t>Técnicos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5429256" y="5143512"/>
            <a:ext cx="207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46,7%</a:t>
            </a:r>
          </a:p>
          <a:p>
            <a:r>
              <a:rPr lang="es-ES" sz="2400" dirty="0">
                <a:solidFill>
                  <a:schemeClr val="bg1"/>
                </a:solidFill>
              </a:rPr>
              <a:t>Empleados</a:t>
            </a:r>
          </a:p>
        </p:txBody>
      </p:sp>
      <p:pic>
        <p:nvPicPr>
          <p:cNvPr id="6147" name="Picture 3" descr="C:\Users\cjaen\Downloads\briefc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7184" y="765175"/>
            <a:ext cx="520685" cy="520685"/>
          </a:xfrm>
          <a:prstGeom prst="rect">
            <a:avLst/>
          </a:prstGeom>
          <a:noFill/>
        </p:spPr>
      </p:pic>
      <p:pic>
        <p:nvPicPr>
          <p:cNvPr id="18" name="Picture 3" descr="C:\Users\cjaen\Downloads\briefcas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9032" y="1785926"/>
            <a:ext cx="825936" cy="825936"/>
          </a:xfrm>
          <a:prstGeom prst="rect">
            <a:avLst/>
          </a:prstGeom>
          <a:noFill/>
        </p:spPr>
      </p:pic>
      <p:pic>
        <p:nvPicPr>
          <p:cNvPr id="19" name="Picture 3" descr="C:\Users\cjaen\Downloads\briefc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3000372"/>
            <a:ext cx="1254564" cy="1254564"/>
          </a:xfrm>
          <a:prstGeom prst="rect">
            <a:avLst/>
          </a:prstGeom>
          <a:noFill/>
        </p:spPr>
      </p:pic>
      <p:pic>
        <p:nvPicPr>
          <p:cNvPr id="20" name="Picture 3" descr="C:\Users\cjaen\Downloads\briefcas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4643446"/>
            <a:ext cx="1754630" cy="1754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5072066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PUESTOS DE TRABAJO QUE DEMANDAN PERFIL FP </a:t>
            </a:r>
            <a:endParaRPr lang="es-ES" b="1" dirty="0"/>
          </a:p>
        </p:txBody>
      </p:sp>
      <p:sp>
        <p:nvSpPr>
          <p:cNvPr id="12" name="11 Rectángulo"/>
          <p:cNvSpPr/>
          <p:nvPr/>
        </p:nvSpPr>
        <p:spPr>
          <a:xfrm>
            <a:off x="5715040" y="725647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s-ES" dirty="0" smtClean="0"/>
              <a:t>Comercial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/>
              <a:t>Técnico/a de </a:t>
            </a:r>
            <a:r>
              <a:rPr lang="es-ES" dirty="0" smtClean="0"/>
              <a:t>Mantenimiento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/>
              <a:t>Operario/a </a:t>
            </a:r>
            <a:r>
              <a:rPr lang="es-ES" dirty="0" smtClean="0"/>
              <a:t>Especializado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 smtClean="0"/>
              <a:t>Mecánico/a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pt-BR" dirty="0" smtClean="0"/>
              <a:t>Administrativo/a</a:t>
            </a:r>
            <a:endParaRPr lang="pt-BR" dirty="0"/>
          </a:p>
          <a:p>
            <a:pPr>
              <a:lnSpc>
                <a:spcPct val="200000"/>
              </a:lnSpc>
            </a:pPr>
            <a:r>
              <a:rPr lang="es-ES" dirty="0" smtClean="0"/>
              <a:t>Analista-Programador/a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Programador/a</a:t>
            </a:r>
          </a:p>
          <a:p>
            <a:pPr>
              <a:lnSpc>
                <a:spcPct val="200000"/>
              </a:lnSpc>
            </a:pPr>
            <a:r>
              <a:rPr lang="es-ES" dirty="0"/>
              <a:t>Oficial/a de </a:t>
            </a:r>
            <a:r>
              <a:rPr lang="es-ES" dirty="0" smtClean="0"/>
              <a:t>Mantenimiento</a:t>
            </a:r>
          </a:p>
          <a:p>
            <a:pPr>
              <a:lnSpc>
                <a:spcPct val="200000"/>
              </a:lnSpc>
            </a:pPr>
            <a:r>
              <a:rPr lang="es-ES" dirty="0"/>
              <a:t>Auxiliar Administrativo/a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/>
              <a:t>Director/a Regional / Delegación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5143504" y="642918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1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143504" y="1206482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2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143504" y="1770046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3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143504" y="2333610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4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143504" y="2897174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5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143504" y="3460738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6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143504" y="4024302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7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143504" y="4587866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8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143504" y="5151430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9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4929190" y="5714992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BA536"/>
                </a:solidFill>
              </a:rPr>
              <a:t>10</a:t>
            </a:r>
            <a:endParaRPr lang="es-ES" sz="4000" b="1" dirty="0">
              <a:solidFill>
                <a:srgbClr val="6BA536"/>
              </a:solidFill>
            </a:endParaRPr>
          </a:p>
        </p:txBody>
      </p:sp>
      <p:pic>
        <p:nvPicPr>
          <p:cNvPr id="8198" name="Picture 6" descr="C:\Users\cjaen\Downloads\pexels-photo-46012.jpeg"/>
          <p:cNvPicPr>
            <a:picLocks noChangeAspect="1" noChangeArrowheads="1"/>
          </p:cNvPicPr>
          <p:nvPr/>
        </p:nvPicPr>
        <p:blipFill>
          <a:blip r:embed="rId3" cstate="print">
            <a:lum bright="-10000"/>
            <a:grayscl/>
          </a:blip>
          <a:srcRect b="4025"/>
          <a:stretch>
            <a:fillRect/>
          </a:stretch>
        </p:blipFill>
        <p:spPr bwMode="auto">
          <a:xfrm>
            <a:off x="-71470" y="3933825"/>
            <a:ext cx="4572000" cy="2924175"/>
          </a:xfrm>
          <a:prstGeom prst="rect">
            <a:avLst/>
          </a:prstGeom>
        </p:spPr>
      </p:pic>
      <p:pic>
        <p:nvPicPr>
          <p:cNvPr id="8199" name="Picture 7" descr="C:\Users\cjaen\Downloads\pexels-photo-237675.jpe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-10000"/>
          </a:blip>
          <a:srcRect/>
          <a:stretch>
            <a:fillRect/>
          </a:stretch>
        </p:blipFill>
        <p:spPr bwMode="auto">
          <a:xfrm>
            <a:off x="-71470" y="596504"/>
            <a:ext cx="4572000" cy="3046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50149" y="428604"/>
            <a:ext cx="66437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 smtClean="0">
                <a:solidFill>
                  <a:srgbClr val="6BA536"/>
                </a:solidFill>
              </a:rPr>
              <a:t>6,61%</a:t>
            </a:r>
            <a:r>
              <a:rPr lang="es-ES" sz="3200" b="1" dirty="0" smtClean="0">
                <a:solidFill>
                  <a:srgbClr val="6BA536"/>
                </a:solidFill>
              </a:rPr>
              <a:t> </a:t>
            </a:r>
          </a:p>
          <a:p>
            <a:pPr algn="ctr"/>
            <a:r>
              <a:rPr lang="es-ES" sz="2400" dirty="0" smtClean="0"/>
              <a:t>De las ofertas </a:t>
            </a:r>
            <a:r>
              <a:rPr lang="es-ES" sz="2400" dirty="0"/>
              <a:t>de empleo </a:t>
            </a:r>
            <a:r>
              <a:rPr lang="es-ES" sz="2400" dirty="0" smtClean="0"/>
              <a:t>para trabajar en el </a:t>
            </a:r>
            <a:r>
              <a:rPr lang="es-ES" sz="2400" b="1" dirty="0">
                <a:solidFill>
                  <a:srgbClr val="6BA536"/>
                </a:solidFill>
              </a:rPr>
              <a:t>extranjero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smtClean="0"/>
              <a:t>solicitan contar con </a:t>
            </a:r>
            <a:r>
              <a:rPr lang="es-ES" sz="2400" dirty="0"/>
              <a:t>un </a:t>
            </a:r>
            <a:r>
              <a:rPr lang="es-ES" sz="2400" dirty="0" smtClean="0"/>
              <a:t>título de </a:t>
            </a:r>
            <a:r>
              <a:rPr lang="es-ES" sz="2400" b="1" dirty="0">
                <a:solidFill>
                  <a:srgbClr val="6BA536"/>
                </a:solidFill>
              </a:rPr>
              <a:t>Formación </a:t>
            </a:r>
            <a:r>
              <a:rPr lang="es-ES" sz="2400" b="1" dirty="0" smtClean="0">
                <a:solidFill>
                  <a:srgbClr val="6BA536"/>
                </a:solidFill>
              </a:rPr>
              <a:t>Profesional de grado medio</a:t>
            </a:r>
            <a:endParaRPr lang="es-ES" sz="2800" b="1" dirty="0">
              <a:solidFill>
                <a:srgbClr val="6BA536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0" y="0"/>
            <a:ext cx="2928926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EMPLEO EN EL EXTRANJERO</a:t>
            </a:r>
            <a:endParaRPr lang="es-ES" b="1" dirty="0"/>
          </a:p>
        </p:txBody>
      </p:sp>
      <p:sp>
        <p:nvSpPr>
          <p:cNvPr id="7" name="6 Rectángulo"/>
          <p:cNvSpPr/>
          <p:nvPr/>
        </p:nvSpPr>
        <p:spPr>
          <a:xfrm>
            <a:off x="714348" y="3941785"/>
            <a:ext cx="2122910" cy="22732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ELECTRICIDAD Y ELECTRÓNICA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571869" y="3927480"/>
            <a:ext cx="2124000" cy="227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TRANSPORTE Y MANTENIMIENTO DE VEHÍCULOS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500826" y="3929066"/>
            <a:ext cx="2122909" cy="227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INSTALACIONES Y MANTENIMIENTO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220" name="Picture 4" descr="C:\Users\cjaen\Downloads\delivery-tru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1971" y="4071942"/>
            <a:ext cx="743797" cy="743797"/>
          </a:xfrm>
          <a:prstGeom prst="rect">
            <a:avLst/>
          </a:prstGeom>
          <a:noFill/>
        </p:spPr>
      </p:pic>
      <p:pic>
        <p:nvPicPr>
          <p:cNvPr id="9221" name="Picture 5" descr="C:\Users\cjaen\Downloads\dri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017" y="4143380"/>
            <a:ext cx="800526" cy="800526"/>
          </a:xfrm>
          <a:prstGeom prst="rect">
            <a:avLst/>
          </a:prstGeom>
          <a:noFill/>
        </p:spPr>
      </p:pic>
      <p:pic>
        <p:nvPicPr>
          <p:cNvPr id="9222" name="Picture 6" descr="C:\Users\cjaen\Downloads\plug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905" y="4143380"/>
            <a:ext cx="743797" cy="743797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2928926" y="2945984"/>
            <a:ext cx="3914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smtClean="0"/>
              <a:t>Descienden un </a:t>
            </a:r>
            <a:r>
              <a:rPr lang="es-ES" sz="1600" b="1" dirty="0" smtClean="0"/>
              <a:t>7,4% </a:t>
            </a:r>
            <a:r>
              <a:rPr lang="es-ES" sz="1600" dirty="0" smtClean="0"/>
              <a:t>respecto al año anterior</a:t>
            </a:r>
            <a:endParaRPr lang="es-ES" sz="1600" dirty="0"/>
          </a:p>
        </p:txBody>
      </p:sp>
      <p:sp>
        <p:nvSpPr>
          <p:cNvPr id="15" name="14 Triángulo isósceles"/>
          <p:cNvSpPr/>
          <p:nvPr/>
        </p:nvSpPr>
        <p:spPr>
          <a:xfrm flipV="1">
            <a:off x="2725968" y="3044984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50149" y="428604"/>
            <a:ext cx="66437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 smtClean="0">
                <a:solidFill>
                  <a:srgbClr val="6BA536"/>
                </a:solidFill>
              </a:rPr>
              <a:t>15,7%</a:t>
            </a:r>
            <a:r>
              <a:rPr lang="es-ES" sz="3200" b="1" dirty="0" smtClean="0">
                <a:solidFill>
                  <a:srgbClr val="6BA536"/>
                </a:solidFill>
              </a:rPr>
              <a:t> </a:t>
            </a:r>
          </a:p>
          <a:p>
            <a:pPr algn="ctr"/>
            <a:r>
              <a:rPr lang="es-ES" sz="2400" dirty="0" smtClean="0"/>
              <a:t>De las ofertas </a:t>
            </a:r>
            <a:r>
              <a:rPr lang="es-ES" sz="2400" dirty="0"/>
              <a:t>de empleo </a:t>
            </a:r>
            <a:r>
              <a:rPr lang="es-ES" sz="2400" dirty="0" smtClean="0"/>
              <a:t>para trabajar en el </a:t>
            </a:r>
            <a:r>
              <a:rPr lang="es-ES" sz="2400" b="1" dirty="0">
                <a:solidFill>
                  <a:srgbClr val="6BA536"/>
                </a:solidFill>
              </a:rPr>
              <a:t>extranjero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smtClean="0"/>
              <a:t>solicitan contar con </a:t>
            </a:r>
            <a:r>
              <a:rPr lang="es-ES" sz="2400" dirty="0"/>
              <a:t>un </a:t>
            </a:r>
            <a:r>
              <a:rPr lang="es-ES" sz="2400" dirty="0" smtClean="0"/>
              <a:t>título de </a:t>
            </a:r>
            <a:r>
              <a:rPr lang="es-ES" sz="2400" b="1" dirty="0">
                <a:solidFill>
                  <a:srgbClr val="6BA536"/>
                </a:solidFill>
              </a:rPr>
              <a:t>Formación </a:t>
            </a:r>
            <a:r>
              <a:rPr lang="es-ES" sz="2400" b="1" dirty="0" smtClean="0">
                <a:solidFill>
                  <a:srgbClr val="6BA536"/>
                </a:solidFill>
              </a:rPr>
              <a:t>Profesional de grado superior</a:t>
            </a:r>
            <a:endParaRPr lang="es-ES" sz="2800" b="1" dirty="0">
              <a:solidFill>
                <a:srgbClr val="6BA536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0" y="0"/>
            <a:ext cx="2928926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EMPLEO EN EL EXTRANJERO</a:t>
            </a:r>
            <a:endParaRPr lang="es-ES" b="1" dirty="0"/>
          </a:p>
        </p:txBody>
      </p:sp>
      <p:sp>
        <p:nvSpPr>
          <p:cNvPr id="7" name="6 Rectángulo"/>
          <p:cNvSpPr/>
          <p:nvPr/>
        </p:nvSpPr>
        <p:spPr>
          <a:xfrm>
            <a:off x="714348" y="3941785"/>
            <a:ext cx="2122910" cy="22732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ELECTRICIDAD Y ELECTRÓNICA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571869" y="3927480"/>
            <a:ext cx="2124000" cy="227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FABRICACIÓN MECÁNICA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500826" y="3929066"/>
            <a:ext cx="2122909" cy="227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INFORMÁTICA Y COMUNICACIONES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222" name="Picture 6" descr="C:\Users\cjaen\Downloads\plug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905" y="4143380"/>
            <a:ext cx="743797" cy="743797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2928926" y="2945984"/>
            <a:ext cx="3808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smtClean="0"/>
              <a:t>Aumenta un </a:t>
            </a:r>
            <a:r>
              <a:rPr lang="es-ES" sz="1600" b="1" dirty="0" smtClean="0"/>
              <a:t>14,6% </a:t>
            </a:r>
            <a:r>
              <a:rPr lang="es-ES" sz="1600" dirty="0" smtClean="0"/>
              <a:t>respecto al año anterior</a:t>
            </a:r>
            <a:endParaRPr lang="es-ES" sz="1600" dirty="0"/>
          </a:p>
        </p:txBody>
      </p:sp>
      <p:sp>
        <p:nvSpPr>
          <p:cNvPr id="15" name="14 Triángulo isósceles"/>
          <p:cNvSpPr/>
          <p:nvPr/>
        </p:nvSpPr>
        <p:spPr>
          <a:xfrm rot="10800000" flipV="1">
            <a:off x="2725968" y="3044984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42" name="Picture 2" descr="C:\Users\cjaen\Downloads\hammer-and-wren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5820" y="4143380"/>
            <a:ext cx="672359" cy="672359"/>
          </a:xfrm>
          <a:prstGeom prst="rect">
            <a:avLst/>
          </a:prstGeom>
          <a:noFill/>
        </p:spPr>
      </p:pic>
      <p:pic>
        <p:nvPicPr>
          <p:cNvPr id="10244" name="Picture 4" descr="C:\Users\cjaen\Downloads\wif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5090" y="4071942"/>
            <a:ext cx="714380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0" y="0"/>
            <a:ext cx="4873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3316" name="3 Rectángulo"/>
          <p:cNvSpPr>
            <a:spLocks noChangeArrowheads="1"/>
          </p:cNvSpPr>
          <p:nvPr/>
        </p:nvSpPr>
        <p:spPr bwMode="auto">
          <a:xfrm>
            <a:off x="434975" y="628650"/>
            <a:ext cx="402719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</a:rPr>
              <a:t>Más sobre </a:t>
            </a:r>
            <a:endParaRPr lang="es-ES" sz="6600" b="1" dirty="0">
              <a:solidFill>
                <a:schemeClr val="bg1"/>
              </a:solidFill>
            </a:endParaRPr>
          </a:p>
        </p:txBody>
      </p:sp>
      <p:pic>
        <p:nvPicPr>
          <p:cNvPr id="13317" name="Picture 20" descr="C:\Users\cjaen\Desktop\REDISEÑO\LOGOTIPO\logo-blanco-transparente-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5013"/>
            <a:ext cx="3167062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1 Imagen" descr="logo-tuempleov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14290"/>
            <a:ext cx="236378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5715008" y="1202280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www.blog.infoempleo.com</a:t>
            </a:r>
            <a:endParaRPr lang="es-ES" dirty="0"/>
          </a:p>
        </p:txBody>
      </p:sp>
      <p:sp>
        <p:nvSpPr>
          <p:cNvPr id="13" name="13 Rectángulo"/>
          <p:cNvSpPr>
            <a:spLocks noChangeArrowheads="1"/>
          </p:cNvSpPr>
          <p:nvPr/>
        </p:nvSpPr>
        <p:spPr bwMode="auto">
          <a:xfrm>
            <a:off x="785786" y="3500438"/>
            <a:ext cx="3065455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Contenidos e información sobre </a:t>
            </a:r>
            <a:r>
              <a:rPr lang="es-ES" sz="3200" b="1" dirty="0" smtClean="0">
                <a:solidFill>
                  <a:srgbClr val="649F28"/>
                </a:solidFill>
              </a:rPr>
              <a:t>empleo </a:t>
            </a:r>
          </a:p>
          <a:p>
            <a:r>
              <a:rPr lang="es-ES" sz="3200" dirty="0" smtClean="0">
                <a:solidFill>
                  <a:schemeClr val="bg1"/>
                </a:solidFill>
              </a:rPr>
              <a:t>y </a:t>
            </a:r>
            <a:r>
              <a:rPr lang="es-ES" sz="3200" b="1" dirty="0" smtClean="0">
                <a:solidFill>
                  <a:srgbClr val="649F28"/>
                </a:solidFill>
              </a:rPr>
              <a:t>formación</a:t>
            </a:r>
            <a:endParaRPr lang="es-ES" sz="1600" b="1" dirty="0">
              <a:solidFill>
                <a:srgbClr val="649F28"/>
              </a:solidFill>
            </a:endParaRPr>
          </a:p>
        </p:txBody>
      </p:sp>
      <p:pic>
        <p:nvPicPr>
          <p:cNvPr id="14" name="11 Imagen" descr="hr-trends-logo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74861"/>
            <a:ext cx="2490788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5286380" y="2916792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Empresas.infoempleo.com/</a:t>
            </a:r>
            <a:r>
              <a:rPr lang="es-ES" dirty="0" err="1" smtClean="0"/>
              <a:t>hrtrends</a:t>
            </a:r>
            <a:endParaRPr lang="es-ES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857752" y="1714488"/>
            <a:ext cx="428624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4857752" y="3571876"/>
            <a:ext cx="428624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4857752" y="5286388"/>
            <a:ext cx="428624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19 Imagen" descr="LogoAvanza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6" y="3786190"/>
            <a:ext cx="2397245" cy="669925"/>
          </a:xfrm>
          <a:prstGeom prst="rect">
            <a:avLst/>
          </a:prstGeom>
        </p:spPr>
      </p:pic>
      <p:sp>
        <p:nvSpPr>
          <p:cNvPr id="21" name="20 CuadroTexto"/>
          <p:cNvSpPr txBox="1"/>
          <p:nvPr/>
        </p:nvSpPr>
        <p:spPr>
          <a:xfrm>
            <a:off x="5500694" y="4643446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Nuestro portal de formación</a:t>
            </a:r>
            <a:endParaRPr lang="es-ES" dirty="0"/>
          </a:p>
        </p:txBody>
      </p:sp>
      <p:pic>
        <p:nvPicPr>
          <p:cNvPr id="24" name="23 Imagen" descr="infoempleo-areas-simple.jpg"/>
          <p:cNvPicPr>
            <a:picLocks noChangeAspect="1"/>
          </p:cNvPicPr>
          <p:nvPr/>
        </p:nvPicPr>
        <p:blipFill>
          <a:blip r:embed="rId6"/>
          <a:srcRect l="57500" t="29000" b="50000"/>
          <a:stretch>
            <a:fillRect/>
          </a:stretch>
        </p:blipFill>
        <p:spPr>
          <a:xfrm>
            <a:off x="5429256" y="5376859"/>
            <a:ext cx="3238496" cy="1000132"/>
          </a:xfrm>
          <a:prstGeom prst="rect">
            <a:avLst/>
          </a:prstGeom>
        </p:spPr>
      </p:pic>
      <p:sp>
        <p:nvSpPr>
          <p:cNvPr id="25" name="24 CuadroTexto"/>
          <p:cNvSpPr txBox="1"/>
          <p:nvPr/>
        </p:nvSpPr>
        <p:spPr>
          <a:xfrm>
            <a:off x="4857752" y="6357958"/>
            <a:ext cx="428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www.infoempleo.com/publicaciones</a:t>
            </a:r>
            <a:endParaRPr lang="es-E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W:\GALERIA\pexels-photo-59087.jpeg"/>
          <p:cNvPicPr>
            <a:picLocks noChangeAspect="1" noChangeArrowheads="1"/>
          </p:cNvPicPr>
          <p:nvPr/>
        </p:nvPicPr>
        <p:blipFill>
          <a:blip r:embed="rId2">
            <a:lum bright="-10000"/>
            <a:grayscl/>
          </a:blip>
          <a:srcRect r="15443"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28676" name="Picture 5" descr="C:\Users\cjaen\Downloads\twitter (1)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BA536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6538942" y="382588"/>
            <a:ext cx="7937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8 CuadroTexto"/>
          <p:cNvSpPr txBox="1">
            <a:spLocks noChangeArrowheads="1"/>
          </p:cNvSpPr>
          <p:nvPr/>
        </p:nvSpPr>
        <p:spPr bwMode="auto">
          <a:xfrm>
            <a:off x="5000660" y="1582860"/>
            <a:ext cx="3786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s-ES" sz="2400" b="1" dirty="0" smtClean="0"/>
              <a:t>@Infoempleo</a:t>
            </a:r>
          </a:p>
        </p:txBody>
      </p:sp>
      <p:pic>
        <p:nvPicPr>
          <p:cNvPr id="28678" name="Picture 6" descr="C:\Users\cjaen\Downloads\linkedi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5280" y="4522682"/>
            <a:ext cx="855662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11 CuadroTexto"/>
          <p:cNvSpPr txBox="1">
            <a:spLocks noChangeArrowheads="1"/>
          </p:cNvSpPr>
          <p:nvPr/>
        </p:nvSpPr>
        <p:spPr bwMode="auto">
          <a:xfrm>
            <a:off x="5000660" y="5786454"/>
            <a:ext cx="3786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s-ES" sz="2400" b="1" dirty="0" smtClean="0"/>
              <a:t>Grupo Empleo en España</a:t>
            </a:r>
          </a:p>
        </p:txBody>
      </p:sp>
      <p:pic>
        <p:nvPicPr>
          <p:cNvPr id="28680" name="Picture 7" descr="C:\Users\cjaen\Downloads\facebook (1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8780" y="2452635"/>
            <a:ext cx="7921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2" name="18 CuadroTexto"/>
          <p:cNvSpPr txBox="1">
            <a:spLocks noChangeArrowheads="1"/>
          </p:cNvSpPr>
          <p:nvPr/>
        </p:nvSpPr>
        <p:spPr bwMode="auto">
          <a:xfrm>
            <a:off x="5072097" y="3652907"/>
            <a:ext cx="37147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s-ES" sz="2400" b="1" dirty="0" smtClean="0"/>
              <a:t>Facebook.com/Infoempleo</a:t>
            </a:r>
          </a:p>
        </p:txBody>
      </p:sp>
      <p:pic>
        <p:nvPicPr>
          <p:cNvPr id="28683" name="Picture 20" descr="C:\Users\cjaen\Desktop\REDISEÑO\LOGOTIPO\logo-blanco-transparente-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4650" y="6043613"/>
            <a:ext cx="1811338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3 Rectángulo"/>
          <p:cNvSpPr>
            <a:spLocks noChangeArrowheads="1"/>
          </p:cNvSpPr>
          <p:nvPr/>
        </p:nvSpPr>
        <p:spPr bwMode="auto">
          <a:xfrm>
            <a:off x="619801" y="142852"/>
            <a:ext cx="204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4800" b="1" dirty="0" smtClean="0">
                <a:solidFill>
                  <a:srgbClr val="6BA536"/>
                </a:solidFill>
              </a:rPr>
              <a:t>Gracias</a:t>
            </a:r>
            <a:endParaRPr lang="es-ES" sz="4800" b="1" dirty="0">
              <a:solidFill>
                <a:srgbClr val="6BA53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mi-infoempleo.jpg"/>
          <p:cNvPicPr>
            <a:picLocks noChangeAspect="1"/>
          </p:cNvPicPr>
          <p:nvPr/>
        </p:nvPicPr>
        <p:blipFill>
          <a:blip r:embed="rId2" cstate="print">
            <a:grayscl/>
            <a:lum bright="-10000"/>
          </a:blip>
          <a:srcRect l="5556" r="555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15 Rectángulo"/>
          <p:cNvSpPr/>
          <p:nvPr/>
        </p:nvSpPr>
        <p:spPr>
          <a:xfrm>
            <a:off x="417910" y="2643182"/>
            <a:ext cx="2490788" cy="2270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endParaRPr lang="es-ES" b="1" dirty="0" smtClean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TRAYECTORIA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>
                <a:solidFill>
                  <a:srgbClr val="6BA536"/>
                </a:solidFill>
                <a:latin typeface="Arial"/>
                <a:cs typeface="Arial"/>
              </a:rPr>
              <a:t>30 </a:t>
            </a: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años</a:t>
            </a:r>
          </a:p>
          <a:p>
            <a:pPr algn="ctr">
              <a:spcAft>
                <a:spcPts val="600"/>
              </a:spcAft>
              <a:defRPr/>
            </a:pP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Trabajando al lado</a:t>
            </a:r>
          </a:p>
          <a:p>
            <a:pPr algn="ctr">
              <a:spcAft>
                <a:spcPts val="600"/>
              </a:spcAft>
              <a:defRPr/>
            </a:pP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de RRHH</a:t>
            </a:r>
            <a:endParaRPr lang="es-E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3326608" y="2643182"/>
            <a:ext cx="2490787" cy="227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CANDIDATOS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5,7 </a:t>
            </a:r>
            <a:r>
              <a:rPr lang="es-ES" sz="3200" b="1" dirty="0">
                <a:solidFill>
                  <a:srgbClr val="6BA536"/>
                </a:solidFill>
                <a:latin typeface="Arial"/>
                <a:cs typeface="Arial"/>
              </a:rPr>
              <a:t>M</a:t>
            </a:r>
          </a:p>
          <a:p>
            <a:pPr algn="ctr">
              <a:spcAft>
                <a:spcPts val="600"/>
              </a:spcAft>
              <a:defRPr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de </a:t>
            </a:r>
            <a:r>
              <a:rPr lang="es-ES" dirty="0" smtClean="0">
                <a:solidFill>
                  <a:schemeClr val="bg1"/>
                </a:solidFill>
                <a:latin typeface="Arial"/>
                <a:cs typeface="Arial"/>
              </a:rPr>
              <a:t>usuarios confían en nosotros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235305" y="2643182"/>
            <a:ext cx="2490787" cy="227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r>
              <a:rPr lang="es-ES" b="1" dirty="0" smtClean="0">
                <a:solidFill>
                  <a:schemeClr val="bg1"/>
                </a:solidFill>
              </a:rPr>
              <a:t>OFERTAS</a:t>
            </a:r>
            <a:endParaRPr lang="es-ES" b="1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  <a:defRPr/>
            </a:pPr>
            <a:endParaRPr lang="es-ES" sz="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sz="3200" b="1" dirty="0" smtClean="0">
                <a:solidFill>
                  <a:srgbClr val="6BA536"/>
                </a:solidFill>
                <a:latin typeface="Arial"/>
                <a:cs typeface="Arial"/>
              </a:rPr>
              <a:t>20 K</a:t>
            </a:r>
            <a:endParaRPr lang="es-ES" sz="3200" b="1" dirty="0">
              <a:solidFill>
                <a:srgbClr val="6BA536"/>
              </a:solidFill>
              <a:latin typeface="Arial"/>
              <a:cs typeface="Arial"/>
            </a:endParaRPr>
          </a:p>
          <a:p>
            <a:pPr algn="ctr">
              <a:spcAft>
                <a:spcPts val="600"/>
              </a:spcAft>
              <a:defRPr/>
            </a:pPr>
            <a:r>
              <a:rPr lang="es-ES" dirty="0">
                <a:solidFill>
                  <a:schemeClr val="bg1"/>
                </a:solidFill>
                <a:latin typeface="Arial"/>
                <a:cs typeface="Arial"/>
              </a:rPr>
              <a:t>nuevas oportunidades cada mes</a:t>
            </a:r>
          </a:p>
        </p:txBody>
      </p:sp>
      <p:pic>
        <p:nvPicPr>
          <p:cNvPr id="21" name="20 Imagen" descr="logo-blanco-transparente-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20" y="5715016"/>
            <a:ext cx="1983759" cy="576259"/>
          </a:xfrm>
          <a:prstGeom prst="rect">
            <a:avLst/>
          </a:prstGeom>
        </p:spPr>
      </p:pic>
      <p:sp>
        <p:nvSpPr>
          <p:cNvPr id="22" name="21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SOBRE NOSOTROS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286000" y="877211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dirty="0" smtClean="0"/>
              <a:t>La </a:t>
            </a:r>
            <a:r>
              <a:rPr lang="es-ES" sz="2400" dirty="0"/>
              <a:t>tasa de estudiantes</a:t>
            </a:r>
          </a:p>
          <a:p>
            <a:pPr algn="ctr"/>
            <a:r>
              <a:rPr lang="es-ES" sz="2400" dirty="0"/>
              <a:t>matriculados en ciclos de </a:t>
            </a:r>
            <a:r>
              <a:rPr lang="es-ES" sz="2400" dirty="0" smtClean="0"/>
              <a:t>FP afines </a:t>
            </a:r>
            <a:r>
              <a:rPr lang="es-ES" sz="2400" dirty="0"/>
              <a:t>a las </a:t>
            </a:r>
            <a:r>
              <a:rPr lang="es-ES" sz="2400" b="1" dirty="0"/>
              <a:t>necesidades del sector</a:t>
            </a:r>
          </a:p>
          <a:p>
            <a:pPr algn="ctr"/>
            <a:r>
              <a:rPr lang="es-ES" sz="2400" b="1" dirty="0"/>
              <a:t>energético</a:t>
            </a:r>
            <a:r>
              <a:rPr lang="es-ES" sz="2400" dirty="0"/>
              <a:t> no ha mejorado, y es ahí donde debemos centrar nuestros esfuerzos</a:t>
            </a:r>
          </a:p>
          <a:p>
            <a:pPr algn="ctr"/>
            <a:r>
              <a:rPr lang="es-ES" sz="2400" dirty="0"/>
              <a:t>para lograr perfiles profesionales con capacidades adecuadas a las necesidades del</a:t>
            </a:r>
          </a:p>
          <a:p>
            <a:pPr algn="ctr"/>
            <a:r>
              <a:rPr lang="es-ES" sz="2400" dirty="0"/>
              <a:t>sector en los próximos años.</a:t>
            </a:r>
          </a:p>
        </p:txBody>
      </p:sp>
      <p:sp>
        <p:nvSpPr>
          <p:cNvPr id="5" name="4 CuadroTexto"/>
          <p:cNvSpPr txBox="1"/>
          <p:nvPr/>
        </p:nvSpPr>
        <p:spPr>
          <a:xfrm flipH="1">
            <a:off x="1475656" y="71355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 smtClean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  <a:endParaRPr lang="es-ES" sz="2800" b="1" dirty="0">
              <a:latin typeface="KievitOT-BlackItalic" pitchFamily="50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 flipV="1">
            <a:off x="6876256" y="214290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5572140"/>
            <a:ext cx="871843" cy="90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3071802" y="5572140"/>
            <a:ext cx="571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Carmen Fernández</a:t>
            </a:r>
          </a:p>
          <a:p>
            <a:r>
              <a:rPr lang="es-ES" dirty="0"/>
              <a:t>Directora de Cultura de Gas </a:t>
            </a:r>
            <a:r>
              <a:rPr lang="es-ES" dirty="0" smtClean="0"/>
              <a:t>Natural Fenosa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643174" y="662897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“</a:t>
            </a:r>
            <a:endParaRPr lang="es-ES" sz="6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86512" y="3949045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”</a:t>
            </a:r>
            <a:endParaRPr lang="es-ES" sz="6000" b="1" dirty="0"/>
          </a:p>
        </p:txBody>
      </p:sp>
      <p:sp>
        <p:nvSpPr>
          <p:cNvPr id="12" name="11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OPINIONES RRHH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5572140"/>
            <a:ext cx="857256" cy="88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2285984" y="114298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dirty="0" smtClean="0"/>
              <a:t>Gran </a:t>
            </a:r>
            <a:r>
              <a:rPr lang="es-ES" sz="2400" dirty="0"/>
              <a:t>parte de la respuesta a las nuevas necesidades </a:t>
            </a:r>
            <a:r>
              <a:rPr lang="es-ES" sz="2400" dirty="0" smtClean="0"/>
              <a:t>del sector…se </a:t>
            </a:r>
            <a:r>
              <a:rPr lang="es-ES" sz="2400" dirty="0"/>
              <a:t>encuentran en el incremento y la </a:t>
            </a:r>
            <a:r>
              <a:rPr lang="es-ES" sz="2400" b="1" dirty="0"/>
              <a:t>mejora de los programas</a:t>
            </a:r>
          </a:p>
          <a:p>
            <a:pPr algn="ctr"/>
            <a:r>
              <a:rPr lang="es-ES" sz="2400" b="1" dirty="0"/>
              <a:t>de formación</a:t>
            </a:r>
            <a:r>
              <a:rPr lang="es-ES" sz="2400" dirty="0"/>
              <a:t>, tanto en el ámbito de las cualificaciones profesionales como de </a:t>
            </a:r>
            <a:r>
              <a:rPr lang="es-ES" sz="2400" dirty="0" smtClean="0"/>
              <a:t>la </a:t>
            </a:r>
            <a:r>
              <a:rPr lang="es-ES" sz="2400" b="1" dirty="0" smtClean="0"/>
              <a:t>formación </a:t>
            </a:r>
            <a:r>
              <a:rPr lang="es-ES" sz="2400" b="1" dirty="0"/>
              <a:t>profesional reglada</a:t>
            </a:r>
            <a:r>
              <a:rPr lang="es-ES" sz="2400" dirty="0"/>
              <a:t> y los </a:t>
            </a:r>
            <a:r>
              <a:rPr lang="es-ES" sz="2400" dirty="0" smtClean="0"/>
              <a:t>estudios universitarios</a:t>
            </a:r>
            <a:r>
              <a:rPr lang="es-ES" sz="2400" dirty="0"/>
              <a:t>.</a:t>
            </a:r>
          </a:p>
        </p:txBody>
      </p:sp>
      <p:sp>
        <p:nvSpPr>
          <p:cNvPr id="5" name="4 CuadroTexto"/>
          <p:cNvSpPr txBox="1"/>
          <p:nvPr/>
        </p:nvSpPr>
        <p:spPr>
          <a:xfrm flipH="1">
            <a:off x="1475656" y="53057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 smtClean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  <a:endParaRPr lang="es-ES" sz="2800" b="1" dirty="0">
              <a:latin typeface="KievitOT-BlackItalic" pitchFamily="50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 flipV="1">
            <a:off x="6876256" y="214172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071802" y="5572140"/>
            <a:ext cx="5715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Alicia Gómez de </a:t>
            </a:r>
            <a:r>
              <a:rPr lang="es-ES" b="1" dirty="0" smtClean="0"/>
              <a:t>Hinojosa</a:t>
            </a:r>
          </a:p>
          <a:p>
            <a:r>
              <a:rPr lang="es-ES" dirty="0"/>
              <a:t>Jefe Nacional de Gestión del Talento </a:t>
            </a:r>
            <a:r>
              <a:rPr lang="es-ES" dirty="0" smtClean="0"/>
              <a:t>en </a:t>
            </a:r>
          </a:p>
          <a:p>
            <a:r>
              <a:rPr lang="es-ES" dirty="0" err="1" smtClean="0"/>
              <a:t>Securitas</a:t>
            </a:r>
            <a:r>
              <a:rPr lang="es-ES" dirty="0" smtClean="0"/>
              <a:t> </a:t>
            </a:r>
            <a:r>
              <a:rPr lang="es-ES" dirty="0"/>
              <a:t>Seguridad España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071670" y="913139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“</a:t>
            </a:r>
            <a:endParaRPr lang="es-ES" sz="6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5429256" y="3913535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”</a:t>
            </a:r>
            <a:endParaRPr lang="es-ES" sz="6000" b="1" dirty="0"/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OPINIONES RRHH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5618199"/>
            <a:ext cx="857256" cy="88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2214546" y="1000670"/>
            <a:ext cx="47149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/>
              <a:t>La necesidad del talento adecuado nos lleva a ver el movimiento en el empleo con un efecto bisagra: hay que realizar muchas </a:t>
            </a:r>
            <a:r>
              <a:rPr lang="es-ES" sz="2400" b="1" dirty="0" smtClean="0"/>
              <a:t>actuaciones</a:t>
            </a:r>
          </a:p>
          <a:p>
            <a:pPr algn="ctr"/>
            <a:r>
              <a:rPr lang="es-ES" sz="2400" b="1" dirty="0" smtClean="0"/>
              <a:t>en la formación profesional</a:t>
            </a:r>
            <a:r>
              <a:rPr lang="es-ES" sz="2400" dirty="0" smtClean="0"/>
              <a:t>, en las actualizaciones y en las nuevas profesiones. No </a:t>
            </a:r>
            <a:r>
              <a:rPr lang="es-ES" sz="2400" dirty="0"/>
              <a:t>será tan importante el puesto de trabajo en sí, sino la </a:t>
            </a:r>
            <a:r>
              <a:rPr lang="es-ES" sz="2400" b="1" dirty="0"/>
              <a:t>adaptabilidad</a:t>
            </a:r>
            <a:r>
              <a:rPr lang="es-ES" sz="2400" dirty="0"/>
              <a:t> de </a:t>
            </a:r>
            <a:r>
              <a:rPr lang="es-ES" sz="2400" dirty="0" smtClean="0"/>
              <a:t>la persona </a:t>
            </a:r>
            <a:r>
              <a:rPr lang="es-ES" sz="2400" dirty="0"/>
              <a:t>ante nuevos </a:t>
            </a:r>
            <a:r>
              <a:rPr lang="es-ES" sz="2400" dirty="0" smtClean="0"/>
              <a:t>retos.</a:t>
            </a:r>
            <a:endParaRPr lang="es-ES" sz="2400" dirty="0"/>
          </a:p>
        </p:txBody>
      </p:sp>
      <p:sp>
        <p:nvSpPr>
          <p:cNvPr id="5" name="4 CuadroTexto"/>
          <p:cNvSpPr txBox="1"/>
          <p:nvPr/>
        </p:nvSpPr>
        <p:spPr>
          <a:xfrm flipH="1">
            <a:off x="1475656" y="53057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 smtClean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  <a:endParaRPr lang="es-ES" sz="2800" b="1" dirty="0">
              <a:latin typeface="KievitOT-BlackItalic" pitchFamily="50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 flipV="1">
            <a:off x="6876256" y="214172"/>
            <a:ext cx="8246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800" dirty="0">
                <a:solidFill>
                  <a:srgbClr val="69B442"/>
                </a:solidFill>
                <a:latin typeface="Roboto Thin" pitchFamily="2" charset="0"/>
                <a:ea typeface="Roboto Thin" pitchFamily="2" charset="0"/>
              </a:rPr>
              <a:t>[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071802" y="5572140"/>
            <a:ext cx="571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Encarna </a:t>
            </a:r>
            <a:r>
              <a:rPr lang="es-ES" b="1" dirty="0" smtClean="0"/>
              <a:t>Guirao</a:t>
            </a:r>
          </a:p>
          <a:p>
            <a:r>
              <a:rPr lang="es-ES" dirty="0"/>
              <a:t>Directora de Recursos Humanos </a:t>
            </a:r>
            <a:r>
              <a:rPr lang="es-ES" dirty="0" smtClean="0"/>
              <a:t>de Hero </a:t>
            </a:r>
            <a:r>
              <a:rPr lang="es-ES" dirty="0"/>
              <a:t>España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000232" y="765175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“</a:t>
            </a:r>
            <a:endParaRPr lang="es-ES" sz="6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5429256" y="4071942"/>
            <a:ext cx="142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”</a:t>
            </a:r>
            <a:endParaRPr lang="es-ES" sz="6000" b="1" dirty="0"/>
          </a:p>
        </p:txBody>
      </p:sp>
      <p:sp>
        <p:nvSpPr>
          <p:cNvPr id="11" name="10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OPINIONES RRHH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jaen\Downloads\hands-writing-diary-journal-159774.jpeg"/>
          <p:cNvPicPr>
            <a:picLocks noChangeAspect="1" noChangeArrowheads="1"/>
          </p:cNvPicPr>
          <p:nvPr/>
        </p:nvPicPr>
        <p:blipFill>
          <a:blip r:embed="rId2">
            <a:grayscl/>
            <a:lum bright="-10000"/>
          </a:blip>
          <a:srcRect l="5517" r="6208"/>
          <a:stretch>
            <a:fillRect/>
          </a:stretch>
        </p:blipFill>
        <p:spPr bwMode="auto">
          <a:xfrm>
            <a:off x="0" y="-1"/>
            <a:ext cx="9144000" cy="6905649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1250149" y="1000108"/>
            <a:ext cx="664370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 smtClean="0">
                <a:solidFill>
                  <a:schemeClr val="bg1"/>
                </a:solidFill>
              </a:rPr>
              <a:t>29,91%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endParaRPr lang="es-E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Ofertas </a:t>
            </a:r>
            <a:r>
              <a:rPr lang="es-ES" sz="2400" dirty="0">
                <a:solidFill>
                  <a:schemeClr val="bg1"/>
                </a:solidFill>
              </a:rPr>
              <a:t>de empleo han recogido </a:t>
            </a:r>
            <a:r>
              <a:rPr lang="es-ES" sz="2400" dirty="0" smtClean="0">
                <a:solidFill>
                  <a:schemeClr val="bg1"/>
                </a:solidFill>
              </a:rPr>
              <a:t>entre sus </a:t>
            </a:r>
            <a:r>
              <a:rPr lang="es-ES" sz="2400" dirty="0">
                <a:solidFill>
                  <a:schemeClr val="bg1"/>
                </a:solidFill>
              </a:rPr>
              <a:t>requisitos que los </a:t>
            </a:r>
            <a:r>
              <a:rPr lang="es-ES" sz="2400" dirty="0" smtClean="0">
                <a:solidFill>
                  <a:schemeClr val="bg1"/>
                </a:solidFill>
              </a:rPr>
              <a:t>candidatos cuenten</a:t>
            </a:r>
            <a:r>
              <a:rPr lang="es-ES" sz="2400" dirty="0">
                <a:solidFill>
                  <a:schemeClr val="bg1"/>
                </a:solidFill>
              </a:rPr>
              <a:t>, como mínimo, con un </a:t>
            </a:r>
            <a:r>
              <a:rPr lang="es-ES" sz="2400" dirty="0" smtClean="0">
                <a:solidFill>
                  <a:schemeClr val="bg1"/>
                </a:solidFill>
              </a:rPr>
              <a:t>título de </a:t>
            </a:r>
            <a:r>
              <a:rPr lang="es-ES" sz="2400" b="1" dirty="0">
                <a:solidFill>
                  <a:srgbClr val="6BA536"/>
                </a:solidFill>
              </a:rPr>
              <a:t>Formación </a:t>
            </a:r>
            <a:r>
              <a:rPr lang="es-ES" sz="2400" b="1" dirty="0" smtClean="0">
                <a:solidFill>
                  <a:srgbClr val="6BA536"/>
                </a:solidFill>
              </a:rPr>
              <a:t>Profesional</a:t>
            </a:r>
            <a:endParaRPr lang="es-ES" sz="2400" b="1" dirty="0">
              <a:solidFill>
                <a:srgbClr val="6BA536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14958" y="3429000"/>
            <a:ext cx="3914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smtClean="0">
                <a:solidFill>
                  <a:schemeClr val="bg1"/>
                </a:solidFill>
              </a:rPr>
              <a:t>Descienden un </a:t>
            </a:r>
            <a:r>
              <a:rPr lang="es-ES" sz="1600" b="1" dirty="0" smtClean="0">
                <a:solidFill>
                  <a:schemeClr val="bg1"/>
                </a:solidFill>
              </a:rPr>
              <a:t>2,5% </a:t>
            </a:r>
            <a:r>
              <a:rPr lang="es-ES" sz="1600" dirty="0" smtClean="0">
                <a:solidFill>
                  <a:schemeClr val="bg1"/>
                </a:solidFill>
              </a:rPr>
              <a:t>respecto al año anterior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" name="5 Triángulo isósceles"/>
          <p:cNvSpPr/>
          <p:nvPr/>
        </p:nvSpPr>
        <p:spPr>
          <a:xfrm flipV="1">
            <a:off x="2412000" y="3528000"/>
            <a:ext cx="214314" cy="142876"/>
          </a:xfrm>
          <a:prstGeom prst="triangle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1926372" y="4500570"/>
            <a:ext cx="529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b="1" dirty="0" smtClean="0">
                <a:solidFill>
                  <a:schemeClr val="bg1"/>
                </a:solidFill>
              </a:rPr>
              <a:t>45,2%</a:t>
            </a:r>
            <a:r>
              <a:rPr lang="es-ES" dirty="0" smtClean="0">
                <a:solidFill>
                  <a:schemeClr val="bg1"/>
                </a:solidFill>
              </a:rPr>
              <a:t> de las ofertas solicitan estudios universitarios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099" name="Picture 3" descr="C:\Users\cjaen\Downloads\students-ca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4429132"/>
            <a:ext cx="458045" cy="458045"/>
          </a:xfrm>
          <a:prstGeom prst="rect">
            <a:avLst/>
          </a:prstGeom>
          <a:noFill/>
        </p:spPr>
      </p:pic>
      <p:pic>
        <p:nvPicPr>
          <p:cNvPr id="9" name="8 Imagen" descr="logo-blanco-transparente-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120" y="5715016"/>
            <a:ext cx="1983759" cy="576259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OFERTAS DE EMPLEO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Elige el mejor Máster en Recursos Humanos.jpg"/>
          <p:cNvPicPr>
            <a:picLocks noChangeAspect="1"/>
          </p:cNvPicPr>
          <p:nvPr/>
        </p:nvPicPr>
        <p:blipFill>
          <a:blip r:embed="rId2">
            <a:grayscl/>
            <a:lum bright="-30000"/>
          </a:blip>
          <a:srcRect l="8333" r="277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2236752" y="1914932"/>
            <a:ext cx="507209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000" b="1" dirty="0" smtClean="0">
                <a:solidFill>
                  <a:srgbClr val="6BA536"/>
                </a:solidFill>
              </a:rPr>
              <a:t>¿Sabías que….?</a:t>
            </a:r>
          </a:p>
          <a:p>
            <a:r>
              <a:rPr lang="es-ES" sz="2800" dirty="0">
                <a:solidFill>
                  <a:schemeClr val="bg1"/>
                </a:solidFill>
              </a:rPr>
              <a:t>La Formación Profesional es la </a:t>
            </a:r>
            <a:r>
              <a:rPr lang="es-ES" sz="2800" dirty="0" smtClean="0">
                <a:solidFill>
                  <a:schemeClr val="bg1"/>
                </a:solidFill>
              </a:rPr>
              <a:t>formación no universitaria que ofrece mayores salidas profesionales.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OFERTAS DE EMPLEO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6BA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Rectángulo"/>
          <p:cNvSpPr/>
          <p:nvPr/>
        </p:nvSpPr>
        <p:spPr>
          <a:xfrm>
            <a:off x="392893" y="571480"/>
            <a:ext cx="378621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 smtClean="0">
                <a:solidFill>
                  <a:schemeClr val="bg1"/>
                </a:solidFill>
              </a:rPr>
              <a:t>72%</a:t>
            </a:r>
            <a:r>
              <a:rPr lang="es-E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s-E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De las ofertas </a:t>
            </a:r>
            <a:r>
              <a:rPr lang="es-ES" sz="2400" dirty="0">
                <a:solidFill>
                  <a:schemeClr val="bg1"/>
                </a:solidFill>
              </a:rPr>
              <a:t>de empleo </a:t>
            </a:r>
            <a:r>
              <a:rPr lang="es-ES" sz="2400" dirty="0" smtClean="0">
                <a:solidFill>
                  <a:schemeClr val="bg1"/>
                </a:solidFill>
              </a:rPr>
              <a:t>solicitan a graduados en Formación Profesional de</a:t>
            </a: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sz="5400" b="1" dirty="0" smtClean="0">
                <a:solidFill>
                  <a:schemeClr val="bg1"/>
                </a:solidFill>
              </a:rPr>
              <a:t>Grado Superior</a:t>
            </a:r>
            <a:endParaRPr lang="es-ES" sz="4000" b="1" dirty="0">
              <a:solidFill>
                <a:srgbClr val="6BA536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4964893" y="571480"/>
            <a:ext cx="378621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 smtClean="0">
                <a:solidFill>
                  <a:schemeClr val="bg1"/>
                </a:solidFill>
              </a:rPr>
              <a:t>28%</a:t>
            </a:r>
            <a:r>
              <a:rPr lang="es-ES" sz="32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s-ES" sz="3200" b="1" dirty="0" smtClean="0">
              <a:solidFill>
                <a:schemeClr val="bg1"/>
              </a:solidFill>
            </a:endParaRP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De las ofertas </a:t>
            </a:r>
            <a:r>
              <a:rPr lang="es-ES" sz="2400" dirty="0">
                <a:solidFill>
                  <a:schemeClr val="bg1"/>
                </a:solidFill>
              </a:rPr>
              <a:t>de empleo </a:t>
            </a:r>
            <a:r>
              <a:rPr lang="es-ES" sz="2400" dirty="0" smtClean="0">
                <a:solidFill>
                  <a:schemeClr val="bg1"/>
                </a:solidFill>
              </a:rPr>
              <a:t>solicitan a graduados en Formación Profesional de</a:t>
            </a:r>
          </a:p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sz="5400" b="1" dirty="0" smtClean="0">
                <a:solidFill>
                  <a:schemeClr val="bg1"/>
                </a:solidFill>
              </a:rPr>
              <a:t>Grado Medio</a:t>
            </a:r>
            <a:endParaRPr lang="es-ES" sz="4000" b="1" dirty="0">
              <a:solidFill>
                <a:srgbClr val="6BA536"/>
              </a:solidFill>
            </a:endParaRPr>
          </a:p>
        </p:txBody>
      </p:sp>
      <p:pic>
        <p:nvPicPr>
          <p:cNvPr id="6" name="5 Imagen" descr="logo-blanco-transparente-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20" y="5924575"/>
            <a:ext cx="1983759" cy="576259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NIVELES FORMATIVOS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mapa2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214282" y="690994"/>
            <a:ext cx="6786610" cy="5108729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3786182" y="5357826"/>
            <a:ext cx="50720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La </a:t>
            </a:r>
            <a:r>
              <a:rPr lang="es-ES" sz="2400" b="1" dirty="0" smtClean="0"/>
              <a:t>Comunidad de Madrid</a:t>
            </a:r>
            <a:r>
              <a:rPr lang="es-ES" sz="2400" dirty="0" smtClean="0"/>
              <a:t>, </a:t>
            </a:r>
            <a:r>
              <a:rPr lang="es-ES" sz="2400" b="1" dirty="0" smtClean="0"/>
              <a:t>Cataluña</a:t>
            </a:r>
            <a:r>
              <a:rPr lang="es-ES" sz="2400" dirty="0" smtClean="0"/>
              <a:t> y </a:t>
            </a:r>
            <a:r>
              <a:rPr lang="es-ES" sz="2400" b="1" dirty="0" smtClean="0"/>
              <a:t>País Vasco </a:t>
            </a:r>
            <a:r>
              <a:rPr lang="es-ES" sz="2400" dirty="0" smtClean="0"/>
              <a:t>son las mayores demandantes de estos estudiantes</a:t>
            </a:r>
            <a:endParaRPr lang="es-ES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7215206" y="2139727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23,3%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7215206" y="1282471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15,3%</a:t>
            </a:r>
            <a:endParaRPr lang="es-ES" sz="36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215206" y="214290"/>
            <a:ext cx="221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18%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0" y="0"/>
            <a:ext cx="2500298" cy="428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DISTRIBUCIÓN</a:t>
            </a:r>
            <a:endParaRPr lang="es-ES" b="1" dirty="0"/>
          </a:p>
        </p:txBody>
      </p:sp>
      <p:cxnSp>
        <p:nvCxnSpPr>
          <p:cNvPr id="19" name="18 Conector recto"/>
          <p:cNvCxnSpPr>
            <a:endCxn id="12" idx="1"/>
          </p:cNvCxnSpPr>
          <p:nvPr/>
        </p:nvCxnSpPr>
        <p:spPr>
          <a:xfrm flipV="1">
            <a:off x="4214810" y="537456"/>
            <a:ext cx="3000396" cy="462652"/>
          </a:xfrm>
          <a:prstGeom prst="line">
            <a:avLst/>
          </a:prstGeom>
          <a:ln>
            <a:solidFill>
              <a:srgbClr val="6B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>
            <a:endCxn id="11" idx="1"/>
          </p:cNvCxnSpPr>
          <p:nvPr/>
        </p:nvCxnSpPr>
        <p:spPr>
          <a:xfrm flipV="1">
            <a:off x="6429388" y="1605637"/>
            <a:ext cx="785818" cy="180289"/>
          </a:xfrm>
          <a:prstGeom prst="line">
            <a:avLst/>
          </a:prstGeom>
          <a:ln>
            <a:solidFill>
              <a:srgbClr val="6B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10" idx="1"/>
          </p:cNvCxnSpPr>
          <p:nvPr/>
        </p:nvCxnSpPr>
        <p:spPr>
          <a:xfrm flipV="1">
            <a:off x="3571868" y="2462893"/>
            <a:ext cx="3643338" cy="466041"/>
          </a:xfrm>
          <a:prstGeom prst="line">
            <a:avLst/>
          </a:prstGeom>
          <a:ln>
            <a:solidFill>
              <a:srgbClr val="6BA5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617</Words>
  <Application>Microsoft Office PowerPoint</Application>
  <PresentationFormat>Presentación en pantalla (4:3)</PresentationFormat>
  <Paragraphs>180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KievitOT-BlackItalic</vt:lpstr>
      <vt:lpstr>Roboto Thin</vt:lpstr>
      <vt:lpstr>Tema de Office</vt:lpstr>
      <vt:lpstr>Radiografía de la situación del empleo en titulaciones de FP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Radiografía de la situación del empleo en titulaciones de FP</dc:title>
  <dc:creator>cjaen</dc:creator>
  <cp:lastModifiedBy>Direccio</cp:lastModifiedBy>
  <cp:revision>41</cp:revision>
  <dcterms:created xsi:type="dcterms:W3CDTF">2017-05-16T08:50:05Z</dcterms:created>
  <dcterms:modified xsi:type="dcterms:W3CDTF">2017-05-17T09:45:27Z</dcterms:modified>
</cp:coreProperties>
</file>